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402" r:id="rId2"/>
    <p:sldId id="403" r:id="rId3"/>
    <p:sldId id="413" r:id="rId4"/>
    <p:sldId id="408" r:id="rId5"/>
    <p:sldId id="411" r:id="rId6"/>
    <p:sldId id="395" r:id="rId7"/>
    <p:sldId id="396" r:id="rId8"/>
    <p:sldId id="397" r:id="rId9"/>
    <p:sldId id="398" r:id="rId10"/>
    <p:sldId id="400" r:id="rId11"/>
    <p:sldId id="384" r:id="rId12"/>
    <p:sldId id="386" r:id="rId13"/>
    <p:sldId id="385" r:id="rId14"/>
    <p:sldId id="394" r:id="rId15"/>
    <p:sldId id="393" r:id="rId16"/>
    <p:sldId id="382" r:id="rId17"/>
    <p:sldId id="414" r:id="rId18"/>
    <p:sldId id="415" r:id="rId19"/>
  </p:sldIdLst>
  <p:sldSz cx="9144000" cy="6858000" type="screen4x3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9B"/>
    <a:srgbClr val="FF462C"/>
    <a:srgbClr val="FF4A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8679" autoAdjust="0"/>
  </p:normalViewPr>
  <p:slideViewPr>
    <p:cSldViewPr snapToGrid="0" snapToObjects="1">
      <p:cViewPr varScale="1">
        <p:scale>
          <a:sx n="76" d="100"/>
          <a:sy n="76" d="100"/>
        </p:scale>
        <p:origin x="1670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6/2/2020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6/2/2020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question that arises next would be how these requirements are then getting incorporated in todays products 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775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1) Simulation and test generation are the two core technologies in simulation-based verification 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2) It is challenging to increase performance only with Technology scaling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25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a </a:t>
            </a:r>
            <a:r>
              <a:rPr lang="en-US" b="1" dirty="0"/>
              <a:t>fault is injected, </a:t>
            </a:r>
            <a:r>
              <a:rPr lang="en-US" dirty="0"/>
              <a:t>the </a:t>
            </a:r>
            <a:r>
              <a:rPr lang="en-US" b="1" dirty="0"/>
              <a:t>simulator outputs</a:t>
            </a:r>
            <a:r>
              <a:rPr lang="en-US" dirty="0"/>
              <a:t> whether the fault </a:t>
            </a:r>
            <a:r>
              <a:rPr lang="en-US" b="1" dirty="0"/>
              <a:t>can propagate to the functional output and the checker output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If a single fault can </a:t>
            </a:r>
            <a:r>
              <a:rPr lang="en-US" b="1" dirty="0"/>
              <a:t>propagate to the functional output </a:t>
            </a:r>
            <a:r>
              <a:rPr lang="en-US" dirty="0"/>
              <a:t>and </a:t>
            </a:r>
            <a:r>
              <a:rPr lang="en-US" b="1" dirty="0"/>
              <a:t>cannot be detected by the checker</a:t>
            </a:r>
            <a:r>
              <a:rPr lang="en-US" dirty="0"/>
              <a:t>, it</a:t>
            </a:r>
          </a:p>
          <a:p>
            <a:r>
              <a:rPr lang="en-US" dirty="0"/>
              <a:t>means that the </a:t>
            </a:r>
            <a:r>
              <a:rPr lang="en-US" b="1" dirty="0"/>
              <a:t>fault can propagate to the system without recovery</a:t>
            </a:r>
            <a:r>
              <a:rPr lang="en-US" dirty="0"/>
              <a:t>, which is a Single Point of Failure. </a:t>
            </a:r>
          </a:p>
          <a:p>
            <a:endParaRPr lang="en-US" dirty="0"/>
          </a:p>
          <a:p>
            <a:r>
              <a:rPr lang="en-US" dirty="0"/>
              <a:t>Challenging to account for all kinds of faults, Analog faults are hard to simulate. And more research work is being done in this area. Along with HW SW co verification.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4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098770" y="2234918"/>
            <a:ext cx="7858037" cy="177904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098772" y="4127675"/>
            <a:ext cx="7858035" cy="774700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786685" y="1498984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098770" y="2860400"/>
            <a:ext cx="7858037" cy="1779041"/>
          </a:xfrm>
        </p:spPr>
        <p:txBody>
          <a:bodyPr/>
          <a:lstStyle>
            <a:lvl1pPr algn="l">
              <a:lnSpc>
                <a:spcPct val="80000"/>
              </a:lnSpc>
              <a:defRPr sz="40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8772" y="4753157"/>
            <a:ext cx="7858035" cy="774700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918000" y="1309444"/>
            <a:ext cx="2170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chemeClr val="bg1"/>
                </a:solidFill>
                <a:latin typeface="Cambria"/>
                <a:cs typeface="Cambria"/>
              </a:rPr>
              <a:t>Department</a:t>
            </a:r>
            <a:r>
              <a:rPr lang="en-US" sz="1400" b="0" i="0" baseline="0" dirty="0">
                <a:solidFill>
                  <a:schemeClr val="bg1"/>
                </a:solidFill>
                <a:latin typeface="Cambria"/>
                <a:cs typeface="Cambria"/>
              </a:rPr>
              <a:t> of Electrical &amp; Computer Engineering</a:t>
            </a:r>
            <a:endParaRPr lang="en-US" sz="14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309" y="5931691"/>
            <a:ext cx="1282700" cy="926309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27868" y="1191805"/>
            <a:ext cx="8225582" cy="101587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327868" y="2307817"/>
            <a:ext cx="8225582" cy="373103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275" y="5931691"/>
            <a:ext cx="1282700" cy="92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52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idx="10"/>
          </p:nvPr>
        </p:nvSpPr>
        <p:spPr bwMode="auto">
          <a:xfrm>
            <a:off x="327868" y="2307816"/>
            <a:ext cx="7556500" cy="409882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327869" y="2000387"/>
            <a:ext cx="7556499" cy="774700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1"/>
          </p:nvPr>
        </p:nvSpPr>
        <p:spPr bwMode="auto">
          <a:xfrm>
            <a:off x="327868" y="2775087"/>
            <a:ext cx="7556500" cy="363155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768" y="5943488"/>
            <a:ext cx="1282700" cy="92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869" y="3445123"/>
            <a:ext cx="3657600" cy="3024335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30206" y="3445123"/>
            <a:ext cx="3657600" cy="3024335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7869" y="3068606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0206" y="3068606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327869" y="2000387"/>
            <a:ext cx="7556499" cy="774700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768" y="5931691"/>
            <a:ext cx="1282700" cy="92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7" cy="649223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27868" y="2297101"/>
            <a:ext cx="7556500" cy="4144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890895" y="418391"/>
            <a:ext cx="50897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chemeClr val="accent1"/>
                </a:solidFill>
                <a:latin typeface="Cambria"/>
                <a:cs typeface="Cambria"/>
              </a:rPr>
              <a:t>DEPARTMENT OF</a:t>
            </a:r>
            <a:r>
              <a:rPr lang="en-US" sz="1000" b="0" i="0" baseline="0" dirty="0">
                <a:solidFill>
                  <a:schemeClr val="accent1"/>
                </a:solidFill>
                <a:latin typeface="Cambria"/>
                <a:cs typeface="Cambria"/>
              </a:rPr>
              <a:t> ELECTRICAL AND COMPUTER ENGINEERING</a:t>
            </a:r>
            <a:endParaRPr lang="en-US" sz="1000" b="0" i="0" dirty="0">
              <a:solidFill>
                <a:schemeClr val="accent1"/>
              </a:solidFill>
              <a:latin typeface="Cambria"/>
              <a:cs typeface="Cambri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90" r:id="rId5"/>
    <p:sldLayoutId id="2147484267" r:id="rId6"/>
    <p:sldLayoutId id="2147484269" r:id="rId7"/>
    <p:sldLayoutId id="2147484270" r:id="rId8"/>
    <p:sldLayoutId id="2147484265" r:id="rId9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accent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194BC-A24D-4D04-ADC6-6E510DED2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30" y="2234918"/>
            <a:ext cx="7911778" cy="1779041"/>
          </a:xfrm>
        </p:spPr>
        <p:txBody>
          <a:bodyPr/>
          <a:lstStyle/>
          <a:p>
            <a:pPr algn="ctr"/>
            <a:r>
              <a:rPr lang="en-US" sz="4000" dirty="0"/>
              <a:t>SoC Design Verification, Test and Trends.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021C4D-8005-4122-8497-E38287A5FB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1901" y="4013958"/>
            <a:ext cx="7858035" cy="1838201"/>
          </a:xfrm>
        </p:spPr>
        <p:txBody>
          <a:bodyPr/>
          <a:lstStyle/>
          <a:p>
            <a:pPr algn="ctr"/>
            <a:r>
              <a:rPr lang="en-US" dirty="0"/>
              <a:t>Medini J Aradhya</a:t>
            </a:r>
          </a:p>
          <a:p>
            <a:pPr algn="ctr"/>
            <a:r>
              <a:rPr lang="en-US" dirty="0"/>
              <a:t>ECE Graduate Student.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882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1ADE94E-F897-4003-A905-294E59DACD3B}"/>
              </a:ext>
            </a:extLst>
          </p:cNvPr>
          <p:cNvSpPr txBox="1">
            <a:spLocks/>
          </p:cNvSpPr>
          <p:nvPr/>
        </p:nvSpPr>
        <p:spPr>
          <a:xfrm>
            <a:off x="295970" y="956967"/>
            <a:ext cx="8225582" cy="3731034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>
              <a:buClr>
                <a:srgbClr val="00529B"/>
              </a:buClr>
              <a:buNone/>
            </a:pPr>
            <a:r>
              <a:rPr lang="en-IN" b="1" dirty="0"/>
              <a:t>Hardware/Software Co-veriﬁcation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With the increase in complexity of the design, it is difﬁcult to make the distinction between software and hardware.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validating software requires an underlying hardware model that is stable, mature, and fast which is almost at the end of the design.</a:t>
            </a:r>
          </a:p>
          <a:p>
            <a:pPr marL="0" lvl="0" indent="0">
              <a:buClr>
                <a:srgbClr val="00529B"/>
              </a:buClr>
              <a:buNone/>
            </a:pPr>
            <a:r>
              <a:rPr lang="en-US" b="1" dirty="0"/>
              <a:t>Analog and Mixed Signal Components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Due to the complex nature of analog behavior, design and veriﬁcation methodologies of analog circuits are far more primitive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Veriﬁcation of analog and mixed-signal ICs remains complex, expensive and often a ”one-off” task</a:t>
            </a:r>
          </a:p>
          <a:p>
            <a:pPr lvl="0">
              <a:buClr>
                <a:srgbClr val="E17F35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srgbClr val="00529B"/>
              </a:solidFill>
            </a:endParaRPr>
          </a:p>
          <a:p>
            <a:pPr lvl="0">
              <a:buClr>
                <a:srgbClr val="E17F35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endParaRPr lang="en-US" sz="2400" b="1" dirty="0">
              <a:solidFill>
                <a:srgbClr val="00529B"/>
              </a:solidFill>
            </a:endParaRPr>
          </a:p>
          <a:p>
            <a:pPr marL="0" lvl="0" indent="0">
              <a:buClr>
                <a:srgbClr val="E17F35">
                  <a:lumMod val="60000"/>
                  <a:lumOff val="40000"/>
                </a:srgbClr>
              </a:buClr>
              <a:buNone/>
              <a:defRPr/>
            </a:pPr>
            <a:endParaRPr lang="en-IN" sz="2400" dirty="0">
              <a:solidFill>
                <a:srgbClr val="00529B"/>
              </a:solidFill>
            </a:endParaRPr>
          </a:p>
          <a:p>
            <a:pPr lvl="0">
              <a:buClr>
                <a:srgbClr val="E17F35">
                  <a:lumMod val="60000"/>
                  <a:lumOff val="40000"/>
                </a:srgbClr>
              </a:buClr>
              <a:defRPr/>
            </a:pPr>
            <a:endParaRPr lang="en-IN" sz="2400" dirty="0">
              <a:solidFill>
                <a:srgbClr val="00529B"/>
              </a:solidFill>
            </a:endParaRPr>
          </a:p>
          <a:p>
            <a:pPr lvl="0" defTabSz="914400">
              <a:buClr>
                <a:srgbClr val="00529B"/>
              </a:buClr>
              <a:buFont typeface="Arial" panose="020B0604020202020204" pitchFamily="34" charset="0"/>
              <a:buChar char="•"/>
              <a:defRPr/>
            </a:pPr>
            <a:endParaRPr lang="en-US" sz="2400" b="1" dirty="0">
              <a:solidFill>
                <a:srgbClr val="00529B"/>
              </a:solidFill>
            </a:endParaRPr>
          </a:p>
          <a:p>
            <a:pPr marL="0" lvl="0" indent="0" defTabSz="914400">
              <a:buClr>
                <a:srgbClr val="00529B"/>
              </a:buClr>
              <a:buNone/>
              <a:defRPr/>
            </a:pPr>
            <a:endParaRPr lang="en-US" sz="2400" b="1" dirty="0">
              <a:solidFill>
                <a:srgbClr val="00529B"/>
              </a:solidFill>
            </a:endParaRPr>
          </a:p>
          <a:p>
            <a:pPr marL="0" lvl="0" indent="0" defTabSz="914400">
              <a:buClr>
                <a:srgbClr val="00529B"/>
              </a:buClr>
              <a:buNone/>
              <a:defRPr/>
            </a:pPr>
            <a:endParaRPr lang="en-US" sz="2400" dirty="0">
              <a:solidFill>
                <a:srgbClr val="00529B"/>
              </a:solidFill>
            </a:endParaRPr>
          </a:p>
          <a:p>
            <a:pPr lvl="0" defTabSz="914400">
              <a:buClr>
                <a:srgbClr val="00529B"/>
              </a:buClr>
              <a:buFont typeface="Arial" panose="020B0604020202020204" pitchFamily="34" charset="0"/>
              <a:buChar char="•"/>
              <a:defRPr/>
            </a:pPr>
            <a:endParaRPr lang="en-US" sz="2400" b="1" dirty="0">
              <a:solidFill>
                <a:srgbClr val="00529B"/>
              </a:solidFill>
            </a:endParaRPr>
          </a:p>
          <a:p>
            <a:pPr lvl="0" defTabSz="914400">
              <a:buClr>
                <a:srgbClr val="00529B"/>
              </a:buClr>
              <a:buFont typeface="Arial" panose="020B0604020202020204" pitchFamily="34" charset="0"/>
              <a:buChar char="•"/>
              <a:defRPr/>
            </a:pPr>
            <a:endParaRPr lang="en-US" sz="2400" b="1" dirty="0">
              <a:solidFill>
                <a:srgbClr val="00529B"/>
              </a:solidFill>
            </a:endParaRPr>
          </a:p>
          <a:p>
            <a:pPr lvl="0" defTabSz="914400">
              <a:buClr>
                <a:srgbClr val="00529B"/>
              </a:buClr>
              <a:buFont typeface="Arial" panose="020B0604020202020204" pitchFamily="34" charset="0"/>
              <a:buChar char="•"/>
              <a:defRPr/>
            </a:pPr>
            <a:endParaRPr lang="en-US" sz="2400" b="1" dirty="0">
              <a:solidFill>
                <a:srgbClr val="00529B"/>
              </a:solidFill>
            </a:endParaRPr>
          </a:p>
          <a:p>
            <a:pPr marL="0" lvl="0" indent="0" defTabSz="914400">
              <a:buClr>
                <a:srgbClr val="00529B"/>
              </a:buClr>
              <a:buNone/>
              <a:defRPr/>
            </a:pPr>
            <a:endParaRPr lang="en-US" sz="2400" b="1" dirty="0">
              <a:solidFill>
                <a:srgbClr val="00529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76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4E1C5-EFD1-44D8-BC68-912262996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868" y="683869"/>
            <a:ext cx="8225582" cy="1015871"/>
          </a:xfrm>
        </p:spPr>
        <p:txBody>
          <a:bodyPr/>
          <a:lstStyle/>
          <a:p>
            <a:r>
              <a:rPr lang="en-US" dirty="0"/>
              <a:t>Verification Trends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82B75-45ED-4C44-B88D-A9F37DB17CF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27867" y="1463859"/>
            <a:ext cx="4506626" cy="3731034"/>
          </a:xfrm>
        </p:spPr>
        <p:txBody>
          <a:bodyPr/>
          <a:lstStyle/>
          <a:p>
            <a:r>
              <a:rPr lang="en-US" sz="1800" dirty="0"/>
              <a:t>Verification Trends over the years – Industry study :</a:t>
            </a:r>
          </a:p>
          <a:p>
            <a:pPr marL="571500" lvl="1" indent="-342900">
              <a:buFont typeface="+mj-lt"/>
              <a:buAutoNum type="alphaLcParenR"/>
            </a:pPr>
            <a:r>
              <a:rPr lang="en-US" dirty="0"/>
              <a:t>Verification-Highest Time &amp; Cost consuming Process.  </a:t>
            </a:r>
          </a:p>
          <a:p>
            <a:pPr marL="571500" lvl="1" indent="-342900">
              <a:buFont typeface="+mj-lt"/>
              <a:buAutoNum type="alphaLcParenR"/>
            </a:pPr>
            <a:r>
              <a:rPr lang="en-US" dirty="0"/>
              <a:t>Increase in Emulation and use of FPGA Models – Fast Prototyping</a:t>
            </a:r>
          </a:p>
          <a:p>
            <a:pPr marL="571500" lvl="1" indent="-342900">
              <a:buFont typeface="+mj-lt"/>
              <a:buAutoNum type="alphaLcParenR"/>
            </a:pPr>
            <a:r>
              <a:rPr lang="en-US" dirty="0"/>
              <a:t>Several Pre - Silicon Validation Runs </a:t>
            </a:r>
          </a:p>
          <a:p>
            <a:pPr marL="571500" lvl="1" indent="-342900">
              <a:buFont typeface="+mj-lt"/>
              <a:buAutoNum type="alphaLcParenR"/>
            </a:pPr>
            <a:r>
              <a:rPr lang="en-US" dirty="0"/>
              <a:t>Increased use of simulation-based &amp; targeted formal verification.</a:t>
            </a:r>
          </a:p>
          <a:p>
            <a:endParaRPr lang="en-US" dirty="0"/>
          </a:p>
          <a:p>
            <a:endParaRPr lang="en-US" dirty="0"/>
          </a:p>
          <a:p>
            <a:pPr marL="571500" lvl="1" indent="-342900">
              <a:buFont typeface="+mj-lt"/>
              <a:buAutoNum type="alphaLcParenR"/>
            </a:pPr>
            <a:endParaRPr lang="en-US" dirty="0"/>
          </a:p>
          <a:p>
            <a:pPr marL="571500" lvl="1" indent="-342900">
              <a:buFont typeface="+mj-lt"/>
              <a:buAutoNum type="alphaLcParenR"/>
            </a:pPr>
            <a:endParaRPr lang="en-US" dirty="0"/>
          </a:p>
          <a:p>
            <a:pPr marL="457200" indent="-457200">
              <a:buFont typeface="+mj-lt"/>
              <a:buAutoNum type="alphaLcParenR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5EB63F-E655-4A3D-BAEE-42F7BDAA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494" y="1607790"/>
            <a:ext cx="3981637" cy="23785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DEA493-1A45-4FBA-997D-2A825495B93B}"/>
              </a:ext>
            </a:extLst>
          </p:cNvPr>
          <p:cNvSpPr txBox="1"/>
          <p:nvPr/>
        </p:nvSpPr>
        <p:spPr>
          <a:xfrm>
            <a:off x="327867" y="4327712"/>
            <a:ext cx="8488264" cy="199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defTabSz="914400">
              <a:spcBef>
                <a:spcPts val="2000"/>
              </a:spcBef>
              <a:buClr>
                <a:srgbClr val="E17F35">
                  <a:lumMod val="60000"/>
                  <a:lumOff val="40000"/>
                </a:srgbClr>
              </a:buClr>
              <a:buSzPct val="75000"/>
              <a:buFont typeface="Wingdings" charset="2"/>
              <a:buChar char="n"/>
            </a:pPr>
            <a:r>
              <a:rPr lang="en-US" dirty="0">
                <a:solidFill>
                  <a:srgbClr val="00529B"/>
                </a:solidFill>
                <a:latin typeface="Cambria"/>
                <a:ea typeface="MS PGothic" panose="020B0600070205080204" pitchFamily="34" charset="-128"/>
              </a:rPr>
              <a:t>Challenge - </a:t>
            </a:r>
            <a:r>
              <a:rPr lang="en-US" i="1" u="sng" dirty="0">
                <a:solidFill>
                  <a:srgbClr val="00529B"/>
                </a:solidFill>
                <a:latin typeface="Cambria"/>
                <a:ea typeface="MS PGothic" panose="020B0600070205080204" pitchFamily="34" charset="-128"/>
              </a:rPr>
              <a:t>Scalability Requirement</a:t>
            </a:r>
            <a:r>
              <a:rPr lang="en-US" dirty="0">
                <a:solidFill>
                  <a:srgbClr val="00529B"/>
                </a:solidFill>
                <a:latin typeface="Cambria"/>
                <a:ea typeface="MS PGothic" panose="020B0600070205080204" pitchFamily="34" charset="-128"/>
              </a:rPr>
              <a:t>.</a:t>
            </a:r>
          </a:p>
          <a:p>
            <a:pPr marL="228600" lvl="0" indent="-228600" defTabSz="914400">
              <a:spcBef>
                <a:spcPts val="2000"/>
              </a:spcBef>
              <a:buClr>
                <a:srgbClr val="E17F35">
                  <a:lumMod val="60000"/>
                  <a:lumOff val="40000"/>
                </a:srgbClr>
              </a:buClr>
              <a:buSzPct val="75000"/>
              <a:buFont typeface="Wingdings" charset="2"/>
              <a:buChar char="n"/>
            </a:pPr>
            <a:r>
              <a:rPr lang="en-US" dirty="0">
                <a:solidFill>
                  <a:srgbClr val="00529B"/>
                </a:solidFill>
                <a:latin typeface="Cambria"/>
                <a:ea typeface="MS PGothic" panose="020B0600070205080204" pitchFamily="34" charset="-128"/>
              </a:rPr>
              <a:t>Industry is shifting focus from full functional verification to domain specific verification targeted towards critical design features.</a:t>
            </a:r>
          </a:p>
          <a:p>
            <a:pPr marL="228600" lvl="0" indent="-228600" defTabSz="914400">
              <a:spcBef>
                <a:spcPts val="2000"/>
              </a:spcBef>
              <a:buClr>
                <a:srgbClr val="E17F35">
                  <a:lumMod val="60000"/>
                  <a:lumOff val="40000"/>
                </a:srgbClr>
              </a:buClr>
              <a:buSzPct val="75000"/>
              <a:buFont typeface="Wingdings" charset="2"/>
              <a:buChar char="n"/>
            </a:pPr>
            <a:r>
              <a:rPr lang="en-US" dirty="0">
                <a:solidFill>
                  <a:srgbClr val="00529B"/>
                </a:solidFill>
                <a:latin typeface="Cambria"/>
                <a:ea typeface="MS PGothic" panose="020B0600070205080204" pitchFamily="34" charset="-128"/>
              </a:rPr>
              <a:t>Use of data analytics to increase efficiency of verification process.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9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4E1C5-EFD1-44D8-BC68-912262996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868" y="712144"/>
            <a:ext cx="8225582" cy="1015871"/>
          </a:xfrm>
        </p:spPr>
        <p:txBody>
          <a:bodyPr/>
          <a:lstStyle/>
          <a:p>
            <a:r>
              <a:rPr lang="en-US" dirty="0"/>
              <a:t>A. Simulation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82B75-45ED-4C44-B88D-A9F37DB17CF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27868" y="1398952"/>
            <a:ext cx="8225582" cy="3731034"/>
          </a:xfrm>
        </p:spPr>
        <p:txBody>
          <a:bodyPr/>
          <a:lstStyle/>
          <a:p>
            <a:r>
              <a:rPr lang="en-US" sz="1800" dirty="0"/>
              <a:t>Simulation-based verification methodology - automated process with </a:t>
            </a:r>
            <a:r>
              <a:rPr lang="en-US" sz="1800" u="sng" dirty="0"/>
              <a:t>Verification plan</a:t>
            </a:r>
            <a:r>
              <a:rPr lang="en-US" sz="1800" dirty="0"/>
              <a:t> that defines all parameters to be verified. Then </a:t>
            </a:r>
            <a:r>
              <a:rPr lang="en-US" sz="1800" u="sng" dirty="0"/>
              <a:t>Stimuli</a:t>
            </a:r>
            <a:r>
              <a:rPr lang="en-US" sz="1800" dirty="0"/>
              <a:t> (tests) are manually crafted or generated by </a:t>
            </a:r>
            <a:r>
              <a:rPr lang="en-US" sz="1800" u="sng" dirty="0"/>
              <a:t>test generator.</a:t>
            </a:r>
            <a:r>
              <a:rPr lang="en-US" sz="1800" dirty="0"/>
              <a:t> Followed by checking, coverage collection.</a:t>
            </a:r>
          </a:p>
          <a:p>
            <a:r>
              <a:rPr lang="en-US" sz="1800" dirty="0"/>
              <a:t>Metric (coverage) driven Verification – Industry Paradigm</a:t>
            </a:r>
          </a:p>
          <a:p>
            <a:r>
              <a:rPr lang="en-US" sz="1800" dirty="0"/>
              <a:t>Speedup in Simulation is heavily dependent on performance of the underlying machine brought about by technology scaling. </a:t>
            </a:r>
          </a:p>
          <a:p>
            <a:r>
              <a:rPr lang="en-US" sz="1800" u="sng" dirty="0"/>
              <a:t>Leverage parallel computation to accelerate simulation</a:t>
            </a:r>
            <a:r>
              <a:rPr lang="en-US" sz="1800" dirty="0"/>
              <a:t>. However event driven nature of simulators &amp; RTL code interdependencies make the serialized nature hard to parallelize </a:t>
            </a:r>
          </a:p>
          <a:p>
            <a:r>
              <a:rPr lang="en-US" sz="1800" dirty="0"/>
              <a:t>Break RTL code into several independent blocs capable of running independent threads with min synchronization.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408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82B75-45ED-4C44-B88D-A9F37DB17CF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47651" y="726443"/>
            <a:ext cx="4937298" cy="5398132"/>
          </a:xfrm>
        </p:spPr>
        <p:txBody>
          <a:bodyPr/>
          <a:lstStyle/>
          <a:p>
            <a:r>
              <a:rPr lang="en-US" dirty="0"/>
              <a:t>Discussing a few Application specific design feature implementation in Verification : 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b="1" u="sng" dirty="0"/>
              <a:t>Analog and Mixed Signal (AMS) Verification : </a:t>
            </a:r>
            <a:br>
              <a:rPr lang="en-US" b="1" dirty="0"/>
            </a:br>
            <a:r>
              <a:rPr lang="en-US" b="1" dirty="0"/>
              <a:t>A) </a:t>
            </a:r>
            <a:r>
              <a:rPr lang="en-US" dirty="0"/>
              <a:t>Test bench architecture : </a:t>
            </a:r>
            <a:r>
              <a:rPr lang="en-US" i="1" dirty="0"/>
              <a:t>Analog on top </a:t>
            </a:r>
            <a:r>
              <a:rPr lang="en-US" dirty="0"/>
              <a:t>&amp; </a:t>
            </a:r>
            <a:r>
              <a:rPr lang="en-US" i="1" dirty="0"/>
              <a:t>Digital on top </a:t>
            </a:r>
            <a:r>
              <a:rPr lang="en-US" dirty="0"/>
              <a:t>modules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B) </a:t>
            </a:r>
            <a:r>
              <a:rPr lang="en-US" dirty="0"/>
              <a:t>Analog Modules of different abstraction levels are used through the Project lifecycle. </a:t>
            </a:r>
            <a:r>
              <a:rPr lang="en-US" i="1" dirty="0"/>
              <a:t>Tradeoff b/w simulation Speed and Accuracy.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C) </a:t>
            </a:r>
            <a:r>
              <a:rPr lang="en-US" dirty="0"/>
              <a:t>Difficult to implement checkers for AMS as we have to consider both time and frequency domains. </a:t>
            </a:r>
          </a:p>
          <a:p>
            <a:pPr marL="685800" lvl="1" indent="-457200">
              <a:buFont typeface="+mj-lt"/>
              <a:buAutoNum type="arabicPeriod"/>
            </a:pPr>
            <a:endParaRPr lang="en-US" dirty="0"/>
          </a:p>
          <a:p>
            <a:pPr marL="228600" lvl="1" indent="0">
              <a:buNone/>
            </a:pPr>
            <a:br>
              <a:rPr lang="en-US" b="1" dirty="0"/>
            </a:b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E87CF0-F12E-4DF3-812F-5A467A303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065" y="1831453"/>
            <a:ext cx="3516284" cy="29494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FECC3B-7D4A-4FFF-B8EF-FC3E0AA54DBC}"/>
              </a:ext>
            </a:extLst>
          </p:cNvPr>
          <p:cNvSpPr txBox="1"/>
          <p:nvPr/>
        </p:nvSpPr>
        <p:spPr>
          <a:xfrm>
            <a:off x="7604001" y="1831453"/>
            <a:ext cx="11918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Technologies</a:t>
            </a:r>
          </a:p>
        </p:txBody>
      </p:sp>
    </p:spTree>
    <p:extLst>
      <p:ext uri="{BB962C8B-B14F-4D97-AF65-F5344CB8AC3E}">
        <p14:creationId xmlns:p14="http://schemas.microsoft.com/office/powerpoint/2010/main" val="1282550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82B75-45ED-4C44-B88D-A9F37DB17CF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0" y="957555"/>
            <a:ext cx="8829674" cy="3731034"/>
          </a:xfrm>
        </p:spPr>
        <p:txBody>
          <a:bodyPr/>
          <a:lstStyle/>
          <a:p>
            <a:pPr marL="685800" lvl="1" indent="-457200">
              <a:buFont typeface="+mj-lt"/>
              <a:buAutoNum type="arabicPeriod" startAt="2"/>
            </a:pPr>
            <a:r>
              <a:rPr lang="en-US" b="1" u="sng" dirty="0"/>
              <a:t>Power-Aware Verification:</a:t>
            </a:r>
            <a:br>
              <a:rPr lang="en-US" b="1" u="sng" dirty="0"/>
            </a:br>
            <a:r>
              <a:rPr lang="en-US" b="1" dirty="0"/>
              <a:t>A)</a:t>
            </a:r>
            <a:r>
              <a:rPr lang="en-US" dirty="0"/>
              <a:t>Power Gating -&gt; Power Intent file creating necessary circuits during synthesis.</a:t>
            </a:r>
            <a:br>
              <a:rPr lang="en-US" dirty="0"/>
            </a:br>
            <a:r>
              <a:rPr lang="en-US" b="1" dirty="0"/>
              <a:t>B)</a:t>
            </a:r>
            <a:r>
              <a:rPr lang="en-US" dirty="0"/>
              <a:t> Power Intent file -&gt; design flaws in low power SoC designs.</a:t>
            </a:r>
            <a:br>
              <a:rPr lang="en-US" dirty="0"/>
            </a:br>
            <a:r>
              <a:rPr lang="en-US" b="1" dirty="0"/>
              <a:t>C)</a:t>
            </a:r>
            <a:r>
              <a:rPr lang="en-US" dirty="0"/>
              <a:t> Power-Aware simulators are now focusing on Multiple voltage designs and            DVS</a:t>
            </a:r>
            <a:br>
              <a:rPr lang="en-US" dirty="0"/>
            </a:br>
            <a:r>
              <a:rPr lang="en-US" b="1" dirty="0"/>
              <a:t>D) </a:t>
            </a:r>
            <a:r>
              <a:rPr lang="en-US" dirty="0"/>
              <a:t>Capture bugs &amp; estimate power consumption..</a:t>
            </a:r>
            <a:br>
              <a:rPr lang="en-US" dirty="0"/>
            </a:br>
            <a:endParaRPr lang="en-US" b="1" u="sng" dirty="0"/>
          </a:p>
          <a:p>
            <a:pPr marL="685800" lvl="1" indent="-457200">
              <a:buFont typeface="+mj-lt"/>
              <a:buAutoNum type="arabicPeriod" startAt="2"/>
            </a:pPr>
            <a:r>
              <a:rPr lang="en-US" b="1" u="sng" dirty="0"/>
              <a:t>Functional Safety Verification:</a:t>
            </a:r>
            <a:br>
              <a:rPr lang="en-US" b="1" u="sng" dirty="0"/>
            </a:br>
            <a:r>
              <a:rPr lang="en-US" b="1" dirty="0"/>
              <a:t>A)</a:t>
            </a:r>
            <a:r>
              <a:rPr lang="en-US" dirty="0"/>
              <a:t> Fault verification essential to verify robustness.</a:t>
            </a:r>
            <a:br>
              <a:rPr lang="en-US" dirty="0"/>
            </a:br>
            <a:r>
              <a:rPr lang="en-US" b="1" dirty="0"/>
              <a:t>B)</a:t>
            </a:r>
            <a:r>
              <a:rPr lang="en-US" dirty="0"/>
              <a:t> Faults injected into design components to simulate HW errors. </a:t>
            </a:r>
            <a:br>
              <a:rPr lang="en-US" dirty="0"/>
            </a:br>
            <a:r>
              <a:rPr lang="en-US" dirty="0"/>
              <a:t>      Safety module – functional unit &amp; checker unit.</a:t>
            </a:r>
            <a:br>
              <a:rPr lang="en-US" dirty="0"/>
            </a:br>
            <a:r>
              <a:rPr lang="en-US" b="1" dirty="0"/>
              <a:t>C)</a:t>
            </a:r>
            <a:r>
              <a:rPr lang="en-US" dirty="0"/>
              <a:t> </a:t>
            </a:r>
            <a:r>
              <a:rPr lang="en-US" i="1" dirty="0"/>
              <a:t>Single Point of Failure </a:t>
            </a:r>
            <a:r>
              <a:rPr lang="en-US" dirty="0"/>
              <a:t>is not tolerable for safety critical SoCs.</a:t>
            </a:r>
            <a:br>
              <a:rPr lang="en-US" dirty="0"/>
            </a:br>
            <a:r>
              <a:rPr lang="en-US" b="1" dirty="0"/>
              <a:t>D) </a:t>
            </a:r>
            <a:r>
              <a:rPr lang="en-US" dirty="0"/>
              <a:t>Post-layout - more accurate fault modeling &amp; fault distribution. But increases   complexity.</a:t>
            </a:r>
            <a:br>
              <a:rPr lang="en-US" b="1" dirty="0"/>
            </a:br>
            <a:r>
              <a:rPr lang="en-US" b="1" dirty="0"/>
              <a:t>E) </a:t>
            </a:r>
            <a:r>
              <a:rPr lang="en-US" dirty="0"/>
              <a:t>Current Fault injections/ verification done randomly @ unit level.</a:t>
            </a:r>
          </a:p>
        </p:txBody>
      </p:sp>
    </p:spTree>
    <p:extLst>
      <p:ext uri="{BB962C8B-B14F-4D97-AF65-F5344CB8AC3E}">
        <p14:creationId xmlns:p14="http://schemas.microsoft.com/office/powerpoint/2010/main" val="311925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4E1C5-EFD1-44D8-BC68-912262996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868" y="712144"/>
            <a:ext cx="8225582" cy="1015871"/>
          </a:xfrm>
        </p:spPr>
        <p:txBody>
          <a:bodyPr/>
          <a:lstStyle/>
          <a:p>
            <a:r>
              <a:rPr lang="en-US" dirty="0"/>
              <a:t>B. Test Generation &amp; Data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82B75-45ED-4C44-B88D-A9F37DB17CF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27868" y="1242407"/>
            <a:ext cx="8225582" cy="3731034"/>
          </a:xfrm>
        </p:spPr>
        <p:txBody>
          <a:bodyPr/>
          <a:lstStyle/>
          <a:p>
            <a:r>
              <a:rPr lang="en-US" dirty="0"/>
              <a:t>Increasing Reusability of Test Generation Infrastructure. </a:t>
            </a:r>
          </a:p>
          <a:p>
            <a:r>
              <a:rPr lang="en-US" dirty="0"/>
              <a:t>Increasing Efficiency - high quality tests. – Functional Test Content Optimization.</a:t>
            </a:r>
          </a:p>
          <a:p>
            <a:r>
              <a:rPr lang="en-US" dirty="0"/>
              <a:t>Capture test scenarios and then to map to tests having details at different levels of abstraction</a:t>
            </a:r>
          </a:p>
          <a:p>
            <a:r>
              <a:rPr lang="en-US" dirty="0"/>
              <a:t>Use of Datamining techniques and Machine learning algorithms. 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FE8250-C7B6-4CB1-8C45-1714C0F12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4297387"/>
            <a:ext cx="3860870" cy="15276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A689D9-E63B-426F-945E-F18CB6764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021885"/>
            <a:ext cx="4310742" cy="190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81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270198F-F4F7-471E-8BE2-30018970001F}"/>
              </a:ext>
            </a:extLst>
          </p:cNvPr>
          <p:cNvSpPr txBox="1">
            <a:spLocks/>
          </p:cNvSpPr>
          <p:nvPr/>
        </p:nvSpPr>
        <p:spPr>
          <a:xfrm>
            <a:off x="295970" y="768666"/>
            <a:ext cx="8225582" cy="3731034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defTabSz="914400">
              <a:buClr>
                <a:srgbClr val="00529B"/>
              </a:buClr>
              <a:buNone/>
            </a:pPr>
            <a:r>
              <a:rPr lang="en-US" sz="3600" dirty="0">
                <a:latin typeface="Arial"/>
                <a:cs typeface="Arial"/>
              </a:rPr>
              <a:t>Conclusion</a:t>
            </a:r>
            <a:endParaRPr lang="en-US" b="1" dirty="0">
              <a:solidFill>
                <a:srgbClr val="00529B"/>
              </a:solidFill>
            </a:endParaRPr>
          </a:p>
          <a:p>
            <a:pPr marL="228600" lvl="1" defTabSz="914400">
              <a:spcBef>
                <a:spcPts val="2000"/>
              </a:spcBef>
              <a:buClr>
                <a:schemeClr val="accent3">
                  <a:lumMod val="60000"/>
                  <a:lumOff val="40000"/>
                </a:schemeClr>
              </a:buClr>
            </a:pPr>
            <a:r>
              <a:rPr lang="en-US" sz="2000" dirty="0"/>
              <a:t>Challenges faced by verification technologies</a:t>
            </a:r>
          </a:p>
          <a:p>
            <a:pPr marL="800100" lvl="3" indent="-342900" defTabSz="914400">
              <a:spcBef>
                <a:spcPts val="2000"/>
              </a:spcBef>
              <a:buFont typeface="Wingdings" panose="05000000000000000000" pitchFamily="2" charset="2"/>
              <a:buChar char="v"/>
            </a:pPr>
            <a:r>
              <a:rPr lang="en-US" sz="2000" dirty="0"/>
              <a:t> Lack of speciﬁcation</a:t>
            </a:r>
          </a:p>
          <a:p>
            <a:pPr marL="800100" lvl="3" indent="-342900" defTabSz="914400">
              <a:spcBef>
                <a:spcPts val="2000"/>
              </a:spcBef>
              <a:buFont typeface="Wingdings" panose="05000000000000000000" pitchFamily="2" charset="2"/>
              <a:buChar char="v"/>
            </a:pPr>
            <a:r>
              <a:rPr lang="en-US" sz="2000" dirty="0"/>
              <a:t> Tool scalability</a:t>
            </a:r>
          </a:p>
          <a:p>
            <a:pPr marL="800100" lvl="3" indent="-342900" defTabSz="914400">
              <a:spcBef>
                <a:spcPts val="2000"/>
              </a:spcBef>
              <a:buFont typeface="Wingdings" panose="05000000000000000000" pitchFamily="2" charset="2"/>
              <a:buChar char="v"/>
            </a:pPr>
            <a:r>
              <a:rPr lang="en-US" sz="2000" dirty="0"/>
              <a:t>Challenges in security validation</a:t>
            </a:r>
          </a:p>
          <a:p>
            <a:pPr marL="228600" lvl="1" defTabSz="914400">
              <a:spcBef>
                <a:spcPts val="2000"/>
              </a:spcBef>
              <a:buClr>
                <a:schemeClr val="accent3">
                  <a:lumMod val="60000"/>
                  <a:lumOff val="40000"/>
                </a:schemeClr>
              </a:buClr>
            </a:pPr>
            <a:r>
              <a:rPr lang="en-US" sz="2000" dirty="0"/>
              <a:t>Steps to alleviate bottleneck in effort and cost :</a:t>
            </a:r>
          </a:p>
          <a:p>
            <a:pPr marL="800100" lvl="3" indent="-342900" defTabSz="914400">
              <a:spcBef>
                <a:spcPts val="2000"/>
              </a:spcBef>
              <a:buFont typeface="Wingdings" panose="05000000000000000000" pitchFamily="2" charset="2"/>
              <a:buChar char="v"/>
            </a:pPr>
            <a:r>
              <a:rPr lang="en-US" sz="2000" dirty="0"/>
              <a:t> Addressing tool scalability</a:t>
            </a:r>
          </a:p>
          <a:p>
            <a:pPr marL="800100" lvl="3" indent="-342900" defTabSz="914400">
              <a:spcBef>
                <a:spcPts val="2000"/>
              </a:spcBef>
              <a:buFont typeface="Wingdings" panose="05000000000000000000" pitchFamily="2" charset="2"/>
              <a:buChar char="v"/>
            </a:pPr>
            <a:r>
              <a:rPr lang="en-US" sz="2000" dirty="0"/>
              <a:t> Targeting veriﬁcation to speciﬁc needs</a:t>
            </a:r>
            <a:endParaRPr lang="en-US" sz="2000" dirty="0">
              <a:solidFill>
                <a:srgbClr val="00529B"/>
              </a:solidFill>
            </a:endParaRPr>
          </a:p>
          <a:p>
            <a:pPr marL="800100" lvl="3" indent="-342900" defTabSz="914400">
              <a:spcBef>
                <a:spcPts val="2000"/>
              </a:spcBef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529B"/>
                </a:solidFill>
              </a:rPr>
              <a:t>Scalability and robustness in veriﬁcation</a:t>
            </a:r>
          </a:p>
          <a:p>
            <a:pPr marL="0" lvl="1" indent="0" defTabSz="914400">
              <a:buClr>
                <a:srgbClr val="00529B"/>
              </a:buClr>
              <a:buNone/>
            </a:pPr>
            <a:endParaRPr lang="en-US" dirty="0">
              <a:solidFill>
                <a:srgbClr val="00529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012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9922E-192B-4003-B17A-2527612A5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</a:t>
            </a:r>
            <a:br>
              <a:rPr lang="en-US" dirty="0"/>
            </a:br>
            <a:r>
              <a:rPr lang="en-US" dirty="0"/>
              <a:t>               QUESTIONS?</a:t>
            </a:r>
          </a:p>
        </p:txBody>
      </p:sp>
    </p:spTree>
    <p:extLst>
      <p:ext uri="{BB962C8B-B14F-4D97-AF65-F5344CB8AC3E}">
        <p14:creationId xmlns:p14="http://schemas.microsoft.com/office/powerpoint/2010/main" val="1819361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C280C-F6CD-436C-8AAE-D7B9DDF04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</a:t>
            </a:r>
            <a:br>
              <a:rPr lang="en-US" dirty="0"/>
            </a:br>
            <a:r>
              <a:rPr lang="en-US" dirty="0"/>
              <a:t>               THANK YOU</a:t>
            </a:r>
          </a:p>
        </p:txBody>
      </p:sp>
    </p:spTree>
    <p:extLst>
      <p:ext uri="{BB962C8B-B14F-4D97-AF65-F5344CB8AC3E}">
        <p14:creationId xmlns:p14="http://schemas.microsoft.com/office/powerpoint/2010/main" val="3148046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9874-94E4-40D2-897B-C00C3AF92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62497-4274-4C1C-8A0E-288220F7AAD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A </a:t>
            </a:r>
            <a:r>
              <a:rPr lang="en-US" b="1" dirty="0"/>
              <a:t>system on chip</a:t>
            </a:r>
            <a:r>
              <a:rPr lang="en-US" dirty="0"/>
              <a:t> (</a:t>
            </a:r>
            <a:r>
              <a:rPr lang="en-US" b="1" dirty="0"/>
              <a:t>SoC) i</a:t>
            </a:r>
            <a:r>
              <a:rPr lang="en-US" dirty="0"/>
              <a:t>s an integrated circuit that integrates all components of an electronic system. </a:t>
            </a:r>
          </a:p>
          <a:p>
            <a:r>
              <a:rPr lang="en-US" dirty="0"/>
              <a:t>Most electronic devices today are architected through a System-on-Chip design paradigm where the idea is to develop a system through integration of pre-designed hardware and software blocks, often collectively referred to as design Intellectual Properties. </a:t>
            </a:r>
          </a:p>
          <a:p>
            <a:r>
              <a:rPr lang="en-US" dirty="0"/>
              <a:t>SoC Veriﬁcation involves two independent ﬂows, one for ensuring correct operation of the IPs and another for the assembled system.</a:t>
            </a:r>
          </a:p>
        </p:txBody>
      </p:sp>
    </p:spTree>
    <p:extLst>
      <p:ext uri="{BB962C8B-B14F-4D97-AF65-F5344CB8AC3E}">
        <p14:creationId xmlns:p14="http://schemas.microsoft.com/office/powerpoint/2010/main" val="1225055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1ADE94E-F897-4003-A905-294E59DACD3B}"/>
              </a:ext>
            </a:extLst>
          </p:cNvPr>
          <p:cNvSpPr txBox="1">
            <a:spLocks/>
          </p:cNvSpPr>
          <p:nvPr/>
        </p:nvSpPr>
        <p:spPr>
          <a:xfrm>
            <a:off x="295970" y="1411396"/>
            <a:ext cx="8225582" cy="3731034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Clr>
                <a:srgbClr val="00529B"/>
              </a:buClr>
              <a:buNone/>
            </a:pPr>
            <a:r>
              <a:rPr lang="en-US" b="1" dirty="0"/>
              <a:t>Verification Planning</a:t>
            </a:r>
            <a:endParaRPr lang="en-US" b="1" dirty="0">
              <a:solidFill>
                <a:srgbClr val="00529B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Veriﬁcation planning is the creation of appropriate test plans, test cards, deﬁnition of specialized design blocks called Veriﬁcation IP, instrumentation in the design for post-silicon debug and deﬁnition of various monitors</a:t>
            </a:r>
          </a:p>
          <a:p>
            <a:pPr marL="0" indent="0">
              <a:buClr>
                <a:srgbClr val="00529B"/>
              </a:buClr>
              <a:buNone/>
            </a:pPr>
            <a:r>
              <a:rPr lang="en-US" b="1" dirty="0"/>
              <a:t>Architecture Verification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Functional veriﬁcation of communication protocols.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Initiate development of hardware prototyping models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529B"/>
              </a:solidFill>
            </a:endParaRP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pPr defTabSz="914400">
              <a:buClr>
                <a:srgbClr val="00529B"/>
              </a:buClr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529B"/>
              </a:solidFill>
            </a:endParaRPr>
          </a:p>
          <a:p>
            <a:pPr marL="0" indent="0" defTabSz="914400">
              <a:buClr>
                <a:srgbClr val="00529B"/>
              </a:buClr>
              <a:buNone/>
            </a:pPr>
            <a:endParaRPr lang="en-US" b="1" dirty="0">
              <a:solidFill>
                <a:srgbClr val="00529B"/>
              </a:solidFill>
            </a:endParaRPr>
          </a:p>
          <a:p>
            <a:pPr marL="0" indent="0" defTabSz="914400">
              <a:buClr>
                <a:srgbClr val="00529B"/>
              </a:buClr>
              <a:buNone/>
            </a:pPr>
            <a:endParaRPr lang="en-US" dirty="0">
              <a:solidFill>
                <a:srgbClr val="00529B"/>
              </a:solidFill>
            </a:endParaRPr>
          </a:p>
          <a:p>
            <a:pPr defTabSz="914400">
              <a:buClr>
                <a:srgbClr val="00529B"/>
              </a:buClr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529B"/>
              </a:solidFill>
            </a:endParaRPr>
          </a:p>
          <a:p>
            <a:pPr defTabSz="914400">
              <a:buClr>
                <a:srgbClr val="00529B"/>
              </a:buClr>
              <a:buFont typeface="Arial" panose="020B0604020202020204" pitchFamily="34" charset="0"/>
              <a:buChar char="•"/>
            </a:pPr>
            <a:endParaRPr lang="en-US" b="1" dirty="0"/>
          </a:p>
          <a:p>
            <a:pPr defTabSz="914400">
              <a:buClr>
                <a:srgbClr val="00529B"/>
              </a:buClr>
              <a:buFont typeface="Arial" panose="020B0604020202020204" pitchFamily="34" charset="0"/>
              <a:buChar char="•"/>
            </a:pPr>
            <a:endParaRPr lang="en-US" b="1" dirty="0"/>
          </a:p>
          <a:p>
            <a:pPr marL="0" indent="0" defTabSz="914400">
              <a:buClr>
                <a:srgbClr val="00529B"/>
              </a:buClr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09740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9874-94E4-40D2-897B-C00C3AF92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529B"/>
                </a:solidFill>
              </a:rPr>
              <a:t>Pre-Silicon Verification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62497-4274-4C1C-8A0E-288220F7AAD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 IP veriﬁcation team perform the veriﬁcation of the IP being delivered. This is done in a standalone environment, then  subsequently the team would integrate the IPs into an SoC model and perform system-level veriﬁcation.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IPs are delivered to the SoC integration team either as hard IP or as soft IP</a:t>
            </a:r>
            <a:r>
              <a:rPr lang="en-IN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SoC integration veriﬁcation includes system-level simulation and in many cases require co-execution of hardware and software modules. </a:t>
            </a:r>
          </a:p>
        </p:txBody>
      </p:sp>
    </p:spTree>
    <p:extLst>
      <p:ext uri="{BB962C8B-B14F-4D97-AF65-F5344CB8AC3E}">
        <p14:creationId xmlns:p14="http://schemas.microsoft.com/office/powerpoint/2010/main" val="1736944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1ADE94E-F897-4003-A905-294E59DACD3B}"/>
              </a:ext>
            </a:extLst>
          </p:cNvPr>
          <p:cNvSpPr txBox="1">
            <a:spLocks/>
          </p:cNvSpPr>
          <p:nvPr/>
        </p:nvSpPr>
        <p:spPr>
          <a:xfrm>
            <a:off x="295970" y="956967"/>
            <a:ext cx="8225582" cy="3731034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Clr>
                <a:srgbClr val="00529B"/>
              </a:buClr>
              <a:buNone/>
            </a:pPr>
            <a:r>
              <a:rPr lang="en-US" b="1"/>
              <a:t>FPGA </a:t>
            </a:r>
            <a:r>
              <a:rPr lang="en-US" b="1" dirty="0"/>
              <a:t>Prototyping</a:t>
            </a:r>
            <a:endParaRPr lang="en-US" b="1" dirty="0">
              <a:solidFill>
                <a:srgbClr val="00529B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RTL model of the hardware is mapped into a reconﬁgurable architecture such as FPGA, or specialized accelerators and emulators.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These models run about hundreds to thousands times faster than an RTL simulator; consequently, one can execute hardware/software use case scenarios such as an operating system boot in a few hours.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Due to the different use case requirement for different devices, creating reusable veriﬁcation ﬂows is difficult.</a:t>
            </a:r>
          </a:p>
          <a:p>
            <a:pPr marL="0" indent="0">
              <a:buClr>
                <a:srgbClr val="00529B"/>
              </a:buClr>
              <a:buNone/>
            </a:pPr>
            <a:r>
              <a:rPr lang="en-US" b="1" dirty="0">
                <a:solidFill>
                  <a:srgbClr val="00529B"/>
                </a:solidFill>
              </a:rPr>
              <a:t>Post-Silicon Verification</a:t>
            </a: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Post-silicon validation is the activity where one uses an actual silicon artifact instead of an RTL model.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529B"/>
              </a:solidFill>
            </a:endParaRP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pPr defTabSz="914400">
              <a:buClr>
                <a:srgbClr val="00529B"/>
              </a:buClr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529B"/>
              </a:solidFill>
            </a:endParaRPr>
          </a:p>
          <a:p>
            <a:pPr marL="0" indent="0" defTabSz="914400">
              <a:buClr>
                <a:srgbClr val="00529B"/>
              </a:buClr>
              <a:buNone/>
            </a:pPr>
            <a:endParaRPr lang="en-US" b="1" dirty="0">
              <a:solidFill>
                <a:srgbClr val="00529B"/>
              </a:solidFill>
            </a:endParaRPr>
          </a:p>
          <a:p>
            <a:pPr marL="0" indent="0" defTabSz="914400">
              <a:buClr>
                <a:srgbClr val="00529B"/>
              </a:buClr>
              <a:buNone/>
            </a:pPr>
            <a:endParaRPr lang="en-US" dirty="0">
              <a:solidFill>
                <a:srgbClr val="00529B"/>
              </a:solidFill>
            </a:endParaRPr>
          </a:p>
          <a:p>
            <a:pPr defTabSz="914400">
              <a:buClr>
                <a:srgbClr val="00529B"/>
              </a:buClr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529B"/>
              </a:solidFill>
            </a:endParaRPr>
          </a:p>
          <a:p>
            <a:pPr defTabSz="914400">
              <a:buClr>
                <a:srgbClr val="00529B"/>
              </a:buClr>
              <a:buFont typeface="Arial" panose="020B0604020202020204" pitchFamily="34" charset="0"/>
              <a:buChar char="•"/>
            </a:pPr>
            <a:endParaRPr lang="en-US" b="1" dirty="0"/>
          </a:p>
          <a:p>
            <a:pPr defTabSz="914400">
              <a:buClr>
                <a:srgbClr val="00529B"/>
              </a:buClr>
              <a:buFont typeface="Arial" panose="020B0604020202020204" pitchFamily="34" charset="0"/>
              <a:buChar char="•"/>
            </a:pPr>
            <a:endParaRPr lang="en-US" b="1" dirty="0"/>
          </a:p>
          <a:p>
            <a:pPr marL="0" indent="0" defTabSz="914400">
              <a:buClr>
                <a:srgbClr val="00529B"/>
              </a:buClr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42552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1ADE94E-F897-4003-A905-294E59DACD3B}"/>
              </a:ext>
            </a:extLst>
          </p:cNvPr>
          <p:cNvSpPr txBox="1">
            <a:spLocks/>
          </p:cNvSpPr>
          <p:nvPr/>
        </p:nvSpPr>
        <p:spPr>
          <a:xfrm>
            <a:off x="295970" y="956967"/>
            <a:ext cx="8225582" cy="3731034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529B"/>
                </a:solidFill>
              </a:rPr>
              <a:t>VERIFICATION CHALLENGES</a:t>
            </a:r>
          </a:p>
          <a:p>
            <a:pPr>
              <a:buClr>
                <a:srgbClr val="00529B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529B"/>
                </a:solidFill>
              </a:rPr>
              <a:t> Shrinking Veriﬁcation Time</a:t>
            </a:r>
          </a:p>
          <a:p>
            <a:pPr>
              <a:buClr>
                <a:srgbClr val="00529B"/>
              </a:buClr>
              <a:buFont typeface="Arial" panose="020B0604020202020204" pitchFamily="34" charset="0"/>
              <a:buChar char="•"/>
            </a:pPr>
            <a:r>
              <a:rPr lang="en-US" dirty="0"/>
              <a:t>Limited Tool Scalability</a:t>
            </a:r>
          </a:p>
          <a:p>
            <a:pPr>
              <a:buClr>
                <a:srgbClr val="00529B"/>
              </a:buClr>
              <a:buFont typeface="Arial" panose="020B0604020202020204" pitchFamily="34" charset="0"/>
              <a:buChar char="•"/>
            </a:pPr>
            <a:r>
              <a:rPr lang="en-US" dirty="0"/>
              <a:t>Speciﬁcation Capture</a:t>
            </a:r>
          </a:p>
          <a:p>
            <a:pPr>
              <a:buClr>
                <a:srgbClr val="00529B"/>
              </a:buClr>
              <a:buFont typeface="Arial" panose="020B0604020202020204" pitchFamily="34" charset="0"/>
              <a:buChar char="•"/>
            </a:pPr>
            <a:r>
              <a:rPr lang="en-US" dirty="0"/>
              <a:t>Use Case Identiﬁcation</a:t>
            </a:r>
          </a:p>
          <a:p>
            <a:pPr>
              <a:buClr>
                <a:srgbClr val="00529B"/>
              </a:buClr>
              <a:buFont typeface="Arial" panose="020B0604020202020204" pitchFamily="34" charset="0"/>
              <a:buChar char="•"/>
            </a:pPr>
            <a:r>
              <a:rPr lang="en-IN" dirty="0"/>
              <a:t>Power Management Challenges</a:t>
            </a:r>
          </a:p>
          <a:p>
            <a:pPr>
              <a:buClr>
                <a:srgbClr val="00529B"/>
              </a:buClr>
              <a:buFont typeface="Arial" panose="020B0604020202020204" pitchFamily="34" charset="0"/>
              <a:buChar char="•"/>
            </a:pPr>
            <a:r>
              <a:rPr lang="en-IN" dirty="0"/>
              <a:t>Security and Functional Safety</a:t>
            </a:r>
          </a:p>
          <a:p>
            <a:pPr>
              <a:buClr>
                <a:srgbClr val="00529B"/>
              </a:buClr>
              <a:buFont typeface="Arial" panose="020B0604020202020204" pitchFamily="34" charset="0"/>
              <a:buChar char="•"/>
            </a:pPr>
            <a:r>
              <a:rPr lang="en-IN" dirty="0"/>
              <a:t>Hardware/Software Co-veriﬁcation</a:t>
            </a:r>
          </a:p>
          <a:p>
            <a:pPr>
              <a:buClr>
                <a:srgbClr val="00529B"/>
              </a:buClr>
              <a:buFont typeface="Arial" panose="020B0604020202020204" pitchFamily="34" charset="0"/>
              <a:buChar char="•"/>
            </a:pPr>
            <a:r>
              <a:rPr lang="en-US" dirty="0"/>
              <a:t>Analog and Mixed Signal Components</a:t>
            </a:r>
          </a:p>
          <a:p>
            <a:pPr>
              <a:buClr>
                <a:srgbClr val="00529B"/>
              </a:buClr>
              <a:buFont typeface="Arial" panose="020B0604020202020204" pitchFamily="34" charset="0"/>
              <a:buChar char="•"/>
            </a:pPr>
            <a:endParaRPr lang="en-US" b="1" dirty="0"/>
          </a:p>
          <a:p>
            <a:pPr marL="0" indent="0">
              <a:buClr>
                <a:srgbClr val="00529B"/>
              </a:buClr>
              <a:buNone/>
            </a:pPr>
            <a:endParaRPr lang="en-US" b="1" dirty="0"/>
          </a:p>
          <a:p>
            <a:pPr marL="0" lvl="1" indent="0" defTabSz="914400">
              <a:buClr>
                <a:srgbClr val="00529B"/>
              </a:buClr>
              <a:buNone/>
            </a:pPr>
            <a:endParaRPr lang="en-US" dirty="0">
              <a:solidFill>
                <a:srgbClr val="00529B"/>
              </a:solidFill>
            </a:endParaRPr>
          </a:p>
          <a:p>
            <a:pPr marL="0" lvl="1" indent="0" defTabSz="914400">
              <a:buClr>
                <a:srgbClr val="00529B"/>
              </a:buClr>
              <a:buNone/>
            </a:pPr>
            <a:endParaRPr lang="en-US" dirty="0">
              <a:solidFill>
                <a:srgbClr val="00529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217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1ADE94E-F897-4003-A905-294E59DACD3B}"/>
              </a:ext>
            </a:extLst>
          </p:cNvPr>
          <p:cNvSpPr txBox="1">
            <a:spLocks/>
          </p:cNvSpPr>
          <p:nvPr/>
        </p:nvSpPr>
        <p:spPr>
          <a:xfrm>
            <a:off x="295970" y="956967"/>
            <a:ext cx="8225582" cy="3731034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Clr>
                <a:srgbClr val="00529B"/>
              </a:buClr>
              <a:buNone/>
            </a:pPr>
            <a:r>
              <a:rPr lang="en-US" b="1" dirty="0">
                <a:solidFill>
                  <a:srgbClr val="00529B"/>
                </a:solidFill>
              </a:rPr>
              <a:t>Shrinking Veriﬁcation 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exponential growth in devices resulted in  shrinkage of time in both design and verification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Due to the different use case requirement for different devices, creating reusable veriﬁcation ﬂows is difficult</a:t>
            </a:r>
          </a:p>
          <a:p>
            <a:pPr marL="0" indent="0">
              <a:buClr>
                <a:srgbClr val="00529B"/>
              </a:buClr>
              <a:buNone/>
            </a:pPr>
            <a:r>
              <a:rPr lang="en-US" b="1" dirty="0"/>
              <a:t>Limited Tool Scalability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increasing requirements for conﬁgurability and consequent increase in design complexity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 address this problem, there has been a growing trend in formal methods to target speciﬁc applications which increases cost.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529B"/>
              </a:solidFill>
            </a:endParaRP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pPr defTabSz="914400">
              <a:buClr>
                <a:srgbClr val="00529B"/>
              </a:buClr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529B"/>
              </a:solidFill>
            </a:endParaRPr>
          </a:p>
          <a:p>
            <a:pPr marL="0" indent="0" defTabSz="914400">
              <a:buClr>
                <a:srgbClr val="00529B"/>
              </a:buClr>
              <a:buNone/>
            </a:pPr>
            <a:endParaRPr lang="en-US" b="1" dirty="0">
              <a:solidFill>
                <a:srgbClr val="00529B"/>
              </a:solidFill>
            </a:endParaRPr>
          </a:p>
          <a:p>
            <a:pPr marL="0" indent="0" defTabSz="914400">
              <a:buClr>
                <a:srgbClr val="00529B"/>
              </a:buClr>
              <a:buNone/>
            </a:pPr>
            <a:endParaRPr lang="en-US" dirty="0">
              <a:solidFill>
                <a:srgbClr val="00529B"/>
              </a:solidFill>
            </a:endParaRPr>
          </a:p>
          <a:p>
            <a:pPr defTabSz="914400">
              <a:buClr>
                <a:srgbClr val="00529B"/>
              </a:buClr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529B"/>
              </a:solidFill>
            </a:endParaRPr>
          </a:p>
          <a:p>
            <a:pPr defTabSz="914400">
              <a:buClr>
                <a:srgbClr val="00529B"/>
              </a:buClr>
              <a:buFont typeface="Arial" panose="020B0604020202020204" pitchFamily="34" charset="0"/>
              <a:buChar char="•"/>
            </a:pPr>
            <a:endParaRPr lang="en-US" b="1" dirty="0"/>
          </a:p>
          <a:p>
            <a:pPr defTabSz="914400">
              <a:buClr>
                <a:srgbClr val="00529B"/>
              </a:buClr>
              <a:buFont typeface="Arial" panose="020B0604020202020204" pitchFamily="34" charset="0"/>
              <a:buChar char="•"/>
            </a:pPr>
            <a:endParaRPr lang="en-US" b="1" dirty="0"/>
          </a:p>
          <a:p>
            <a:pPr marL="0" indent="0" defTabSz="914400">
              <a:buClr>
                <a:srgbClr val="00529B"/>
              </a:buClr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98437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1ADE94E-F897-4003-A905-294E59DACD3B}"/>
              </a:ext>
            </a:extLst>
          </p:cNvPr>
          <p:cNvSpPr txBox="1">
            <a:spLocks/>
          </p:cNvSpPr>
          <p:nvPr/>
        </p:nvSpPr>
        <p:spPr>
          <a:xfrm>
            <a:off x="295970" y="956967"/>
            <a:ext cx="8225582" cy="3731034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Clr>
                <a:srgbClr val="00529B"/>
              </a:buClr>
              <a:buNone/>
            </a:pPr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Speciﬁcation Capture</a:t>
            </a:r>
          </a:p>
          <a:p>
            <a:pPr marL="342900" indent="-342900" defTabSz="914400">
              <a:buClr>
                <a:srgbClr val="00529B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529B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Lack of specifications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529B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SoC design requirements span across multiple documents which makes it harder to characterize the intended behavior of an SoC . </a:t>
            </a:r>
          </a:p>
          <a:p>
            <a:pPr marL="0" lvl="0" indent="0">
              <a:buClr>
                <a:srgbClr val="00529B"/>
              </a:buClr>
              <a:buNone/>
            </a:pPr>
            <a:r>
              <a:rPr lang="en-IN" b="1" dirty="0"/>
              <a:t>Use Case Identiﬁcation</a:t>
            </a:r>
            <a:endParaRPr lang="en-US" sz="2400" b="1" dirty="0">
              <a:solidFill>
                <a:srgbClr val="00529B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529B"/>
                </a:solidFill>
              </a:rPr>
              <a:t>Due to the design complexity ,verification has moved </a:t>
            </a:r>
            <a:r>
              <a:rPr lang="en-US" dirty="0"/>
              <a:t>towards more narrowly deﬁned coverage of intended usage scenarios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exploration and planning phases of the device deﬁnes a set of use cases which constitute the target usages of the device.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lvl="0">
              <a:buClr>
                <a:srgbClr val="E17F35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srgbClr val="00529B"/>
              </a:solidFill>
            </a:endParaRPr>
          </a:p>
          <a:p>
            <a:pPr lvl="0">
              <a:buClr>
                <a:srgbClr val="E17F35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srgbClr val="00529B"/>
              </a:solidFill>
            </a:endParaRPr>
          </a:p>
          <a:p>
            <a:pPr lvl="0">
              <a:buClr>
                <a:srgbClr val="E17F35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endParaRPr lang="en-US" sz="2400" b="1" dirty="0">
              <a:solidFill>
                <a:srgbClr val="00529B"/>
              </a:solidFill>
            </a:endParaRPr>
          </a:p>
          <a:p>
            <a:pPr marL="0" lvl="0" indent="0">
              <a:buClr>
                <a:srgbClr val="E17F35">
                  <a:lumMod val="60000"/>
                  <a:lumOff val="40000"/>
                </a:srgbClr>
              </a:buClr>
              <a:buNone/>
              <a:defRPr/>
            </a:pPr>
            <a:endParaRPr lang="en-IN" sz="2400" dirty="0">
              <a:solidFill>
                <a:srgbClr val="00529B"/>
              </a:solidFill>
            </a:endParaRPr>
          </a:p>
          <a:p>
            <a:pPr lvl="0">
              <a:buClr>
                <a:srgbClr val="E17F35">
                  <a:lumMod val="60000"/>
                  <a:lumOff val="40000"/>
                </a:srgbClr>
              </a:buClr>
              <a:defRPr/>
            </a:pPr>
            <a:endParaRPr lang="en-IN" sz="2400" dirty="0">
              <a:solidFill>
                <a:srgbClr val="00529B"/>
              </a:solidFill>
            </a:endParaRPr>
          </a:p>
          <a:p>
            <a:pPr lvl="0" defTabSz="914400">
              <a:buClr>
                <a:srgbClr val="00529B"/>
              </a:buClr>
              <a:buFont typeface="Arial" panose="020B0604020202020204" pitchFamily="34" charset="0"/>
              <a:buChar char="•"/>
              <a:defRPr/>
            </a:pPr>
            <a:endParaRPr lang="en-US" sz="2400" b="1" dirty="0">
              <a:solidFill>
                <a:srgbClr val="00529B"/>
              </a:solidFill>
            </a:endParaRPr>
          </a:p>
          <a:p>
            <a:pPr marL="0" lvl="0" indent="0" defTabSz="914400">
              <a:buClr>
                <a:srgbClr val="00529B"/>
              </a:buClr>
              <a:buNone/>
              <a:defRPr/>
            </a:pPr>
            <a:endParaRPr lang="en-US" sz="2400" b="1" dirty="0">
              <a:solidFill>
                <a:srgbClr val="00529B"/>
              </a:solidFill>
            </a:endParaRPr>
          </a:p>
          <a:p>
            <a:pPr marL="0" lvl="0" indent="0" defTabSz="914400">
              <a:buClr>
                <a:srgbClr val="00529B"/>
              </a:buClr>
              <a:buNone/>
              <a:defRPr/>
            </a:pPr>
            <a:endParaRPr lang="en-US" sz="2400" dirty="0">
              <a:solidFill>
                <a:srgbClr val="00529B"/>
              </a:solidFill>
            </a:endParaRPr>
          </a:p>
          <a:p>
            <a:pPr lvl="0" defTabSz="914400">
              <a:buClr>
                <a:srgbClr val="00529B"/>
              </a:buClr>
              <a:buFont typeface="Arial" panose="020B0604020202020204" pitchFamily="34" charset="0"/>
              <a:buChar char="•"/>
              <a:defRPr/>
            </a:pPr>
            <a:endParaRPr lang="en-US" sz="2400" b="1" dirty="0">
              <a:solidFill>
                <a:srgbClr val="00529B"/>
              </a:solidFill>
            </a:endParaRPr>
          </a:p>
          <a:p>
            <a:pPr lvl="0" defTabSz="914400">
              <a:buClr>
                <a:srgbClr val="00529B"/>
              </a:buClr>
              <a:buFont typeface="Arial" panose="020B0604020202020204" pitchFamily="34" charset="0"/>
              <a:buChar char="•"/>
              <a:defRPr/>
            </a:pPr>
            <a:endParaRPr lang="en-US" sz="2400" b="1" dirty="0">
              <a:solidFill>
                <a:srgbClr val="00529B"/>
              </a:solidFill>
            </a:endParaRPr>
          </a:p>
          <a:p>
            <a:pPr lvl="0" defTabSz="914400">
              <a:buClr>
                <a:srgbClr val="00529B"/>
              </a:buClr>
              <a:buFont typeface="Arial" panose="020B0604020202020204" pitchFamily="34" charset="0"/>
              <a:buChar char="•"/>
              <a:defRPr/>
            </a:pPr>
            <a:endParaRPr lang="en-US" sz="2400" b="1" dirty="0">
              <a:solidFill>
                <a:srgbClr val="00529B"/>
              </a:solidFill>
            </a:endParaRPr>
          </a:p>
          <a:p>
            <a:pPr marL="0" lvl="0" indent="0" defTabSz="914400">
              <a:buClr>
                <a:srgbClr val="00529B"/>
              </a:buClr>
              <a:buNone/>
              <a:defRPr/>
            </a:pPr>
            <a:endParaRPr lang="en-US" sz="2400" b="1" dirty="0">
              <a:solidFill>
                <a:srgbClr val="00529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168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1ADE94E-F897-4003-A905-294E59DACD3B}"/>
              </a:ext>
            </a:extLst>
          </p:cNvPr>
          <p:cNvSpPr txBox="1">
            <a:spLocks/>
          </p:cNvSpPr>
          <p:nvPr/>
        </p:nvSpPr>
        <p:spPr>
          <a:xfrm>
            <a:off x="295970" y="956967"/>
            <a:ext cx="8225582" cy="3731034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>
              <a:buClr>
                <a:srgbClr val="00529B"/>
              </a:buClr>
              <a:buNone/>
            </a:pPr>
            <a:r>
              <a:rPr lang="en-IN" b="1" dirty="0"/>
              <a:t>Power Management Challenges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Power gating and clock gating have helped in power reduction but resulted in verification complexity.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power-gated IPs may make it difﬁcult to observe behavior of other IPs that are not in sleep states</a:t>
            </a:r>
          </a:p>
          <a:p>
            <a:pPr marL="0" lvl="0" indent="0">
              <a:buClr>
                <a:srgbClr val="00529B"/>
              </a:buClr>
              <a:buNone/>
            </a:pPr>
            <a:r>
              <a:rPr lang="en-IN" b="1" dirty="0"/>
              <a:t>Security and Functional Safety</a:t>
            </a:r>
          </a:p>
          <a:p>
            <a:pPr lvl="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IN" dirty="0"/>
              <a:t>Security and Functional requirements </a:t>
            </a:r>
            <a:r>
              <a:rPr lang="en-US" dirty="0"/>
              <a:t> are often poorly speciﬁed and understood.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Safety mechanisms which are implemented for functionality under the circumstances of unexpected errors.</a:t>
            </a:r>
          </a:p>
          <a:p>
            <a:pPr lvl="0">
              <a:buClr>
                <a:srgbClr val="00529B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529B"/>
              </a:solidFill>
            </a:endParaRPr>
          </a:p>
          <a:p>
            <a:pPr lvl="0">
              <a:buClr>
                <a:srgbClr val="E17F35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srgbClr val="00529B"/>
              </a:solidFill>
            </a:endParaRPr>
          </a:p>
          <a:p>
            <a:pPr lvl="0">
              <a:buClr>
                <a:srgbClr val="E17F35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endParaRPr lang="en-US" sz="2400" b="1" dirty="0">
              <a:solidFill>
                <a:srgbClr val="00529B"/>
              </a:solidFill>
            </a:endParaRPr>
          </a:p>
          <a:p>
            <a:pPr marL="0" lvl="0" indent="0">
              <a:buClr>
                <a:srgbClr val="E17F35">
                  <a:lumMod val="60000"/>
                  <a:lumOff val="40000"/>
                </a:srgbClr>
              </a:buClr>
              <a:buNone/>
              <a:defRPr/>
            </a:pPr>
            <a:endParaRPr lang="en-IN" sz="2400" dirty="0">
              <a:solidFill>
                <a:srgbClr val="00529B"/>
              </a:solidFill>
            </a:endParaRPr>
          </a:p>
          <a:p>
            <a:pPr lvl="0">
              <a:buClr>
                <a:srgbClr val="E17F35">
                  <a:lumMod val="60000"/>
                  <a:lumOff val="40000"/>
                </a:srgbClr>
              </a:buClr>
              <a:defRPr/>
            </a:pPr>
            <a:endParaRPr lang="en-IN" sz="2400" dirty="0">
              <a:solidFill>
                <a:srgbClr val="00529B"/>
              </a:solidFill>
            </a:endParaRPr>
          </a:p>
          <a:p>
            <a:pPr lvl="0" defTabSz="914400">
              <a:buClr>
                <a:srgbClr val="00529B"/>
              </a:buClr>
              <a:buFont typeface="Arial" panose="020B0604020202020204" pitchFamily="34" charset="0"/>
              <a:buChar char="•"/>
              <a:defRPr/>
            </a:pPr>
            <a:endParaRPr lang="en-US" sz="2400" b="1" dirty="0">
              <a:solidFill>
                <a:srgbClr val="00529B"/>
              </a:solidFill>
            </a:endParaRPr>
          </a:p>
          <a:p>
            <a:pPr marL="0" lvl="0" indent="0" defTabSz="914400">
              <a:buClr>
                <a:srgbClr val="00529B"/>
              </a:buClr>
              <a:buNone/>
              <a:defRPr/>
            </a:pPr>
            <a:endParaRPr lang="en-US" sz="2400" b="1" dirty="0">
              <a:solidFill>
                <a:srgbClr val="00529B"/>
              </a:solidFill>
            </a:endParaRPr>
          </a:p>
          <a:p>
            <a:pPr marL="0" lvl="0" indent="0" defTabSz="914400">
              <a:buClr>
                <a:srgbClr val="00529B"/>
              </a:buClr>
              <a:buNone/>
              <a:defRPr/>
            </a:pPr>
            <a:endParaRPr lang="en-US" sz="2400" dirty="0">
              <a:solidFill>
                <a:srgbClr val="00529B"/>
              </a:solidFill>
            </a:endParaRPr>
          </a:p>
          <a:p>
            <a:pPr lvl="0" defTabSz="914400">
              <a:buClr>
                <a:srgbClr val="00529B"/>
              </a:buClr>
              <a:buFont typeface="Arial" panose="020B0604020202020204" pitchFamily="34" charset="0"/>
              <a:buChar char="•"/>
              <a:defRPr/>
            </a:pPr>
            <a:endParaRPr lang="en-US" sz="2400" b="1" dirty="0">
              <a:solidFill>
                <a:srgbClr val="00529B"/>
              </a:solidFill>
            </a:endParaRPr>
          </a:p>
          <a:p>
            <a:pPr lvl="0" defTabSz="914400">
              <a:buClr>
                <a:srgbClr val="00529B"/>
              </a:buClr>
              <a:buFont typeface="Arial" panose="020B0604020202020204" pitchFamily="34" charset="0"/>
              <a:buChar char="•"/>
              <a:defRPr/>
            </a:pPr>
            <a:endParaRPr lang="en-US" sz="2400" b="1" dirty="0">
              <a:solidFill>
                <a:srgbClr val="00529B"/>
              </a:solidFill>
            </a:endParaRPr>
          </a:p>
          <a:p>
            <a:pPr lvl="0" defTabSz="914400">
              <a:buClr>
                <a:srgbClr val="00529B"/>
              </a:buClr>
              <a:buFont typeface="Arial" panose="020B0604020202020204" pitchFamily="34" charset="0"/>
              <a:buChar char="•"/>
              <a:defRPr/>
            </a:pPr>
            <a:endParaRPr lang="en-US" sz="2400" b="1" dirty="0">
              <a:solidFill>
                <a:srgbClr val="00529B"/>
              </a:solidFill>
            </a:endParaRPr>
          </a:p>
          <a:p>
            <a:pPr marL="0" lvl="0" indent="0" defTabSz="914400">
              <a:buClr>
                <a:srgbClr val="00529B"/>
              </a:buClr>
              <a:buNone/>
              <a:defRPr/>
            </a:pPr>
            <a:endParaRPr lang="en-US" sz="2400" b="1" dirty="0">
              <a:solidFill>
                <a:srgbClr val="00529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627223"/>
      </p:ext>
    </p:extLst>
  </p:cSld>
  <p:clrMapOvr>
    <a:masterClrMapping/>
  </p:clrMapOvr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1306</Words>
  <Application>Microsoft Office PowerPoint</Application>
  <PresentationFormat>On-screen Show (4:3)</PresentationFormat>
  <Paragraphs>169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Cambria</vt:lpstr>
      <vt:lpstr>Rockwell</vt:lpstr>
      <vt:lpstr>Wingdings</vt:lpstr>
      <vt:lpstr>PNE Theme Slide Deck</vt:lpstr>
      <vt:lpstr>SoC Design Verification, Test and Trends.</vt:lpstr>
      <vt:lpstr>Introduction</vt:lpstr>
      <vt:lpstr>PowerPoint Presentation</vt:lpstr>
      <vt:lpstr>Pre-Silicon Verification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Verification Trends </vt:lpstr>
      <vt:lpstr>A. Simulation Technologies</vt:lpstr>
      <vt:lpstr>PowerPoint Presentation</vt:lpstr>
      <vt:lpstr>PowerPoint Presentation</vt:lpstr>
      <vt:lpstr>B. Test Generation &amp; Data Analytics</vt:lpstr>
      <vt:lpstr>PowerPoint Presentation</vt:lpstr>
      <vt:lpstr>                               QUESTIONS?</vt:lpstr>
      <vt:lpstr>                               THANK YOU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Medini Aradhya</cp:lastModifiedBy>
  <cp:revision>424</cp:revision>
  <cp:lastPrinted>2014-01-31T19:29:42Z</cp:lastPrinted>
  <dcterms:created xsi:type="dcterms:W3CDTF">2013-09-18T13:46:37Z</dcterms:created>
  <dcterms:modified xsi:type="dcterms:W3CDTF">2020-06-02T05:24:32Z</dcterms:modified>
</cp:coreProperties>
</file>